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1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2A54C80-263E-416B-A8E0-580EDEADCBDC}" type="datetimeFigureOut">
              <a:rPr lang="en-US" dirty="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sz="6000" b="1" dirty="0"/>
              <a:t>opium alkaloids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ar-IQ" dirty="0"/>
          </a:p>
        </p:txBody>
      </p:sp>
    </p:spTree>
    <p:extLst>
      <p:ext uri="{BB962C8B-B14F-4D97-AF65-F5344CB8AC3E}">
        <p14:creationId xmlns:p14="http://schemas.microsoft.com/office/powerpoint/2010/main" val="367504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739140"/>
          </a:xfrm>
        </p:spPr>
        <p:txBody>
          <a:bodyPr/>
          <a:lstStyle/>
          <a:p>
            <a:r>
              <a:rPr lang="en-US" b="1" dirty="0">
                <a:latin typeface="Times New Roman" panose="02020603050405020304" pitchFamily="18" charset="0"/>
                <a:cs typeface="Times New Roman" panose="02020603050405020304" pitchFamily="18" charset="0"/>
              </a:rPr>
              <a:t>Opium</a:t>
            </a:r>
            <a:endParaRPr lang="ar-IQ" b="1" dirty="0"/>
          </a:p>
        </p:txBody>
      </p:sp>
      <p:sp>
        <p:nvSpPr>
          <p:cNvPr id="3" name="عنصر نائب للمحتوى 2"/>
          <p:cNvSpPr>
            <a:spLocks noGrp="1"/>
          </p:cNvSpPr>
          <p:nvPr>
            <p:ph idx="1"/>
          </p:nvPr>
        </p:nvSpPr>
        <p:spPr>
          <a:xfrm>
            <a:off x="677334" y="1348740"/>
            <a:ext cx="8596668" cy="5372100"/>
          </a:xfrm>
        </p:spPr>
        <p:txBody>
          <a:bodyPr>
            <a:normAutofit/>
          </a:bodyPr>
          <a:lstStyle/>
          <a:p>
            <a:pPr algn="justLow" rtl="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Opium is </a:t>
            </a:r>
            <a:r>
              <a:rPr lang="en-US" sz="2400" dirty="0">
                <a:latin typeface="Times New Roman" panose="02020603050405020304" pitchFamily="18" charset="0"/>
                <a:cs typeface="Times New Roman" panose="02020603050405020304" pitchFamily="18" charset="0"/>
              </a:rPr>
              <a:t>the dried latex obtained by incision of unripe capsule of </a:t>
            </a:r>
            <a:r>
              <a:rPr lang="en-US" sz="2400" i="1" dirty="0" err="1">
                <a:latin typeface="Times New Roman" panose="02020603050405020304" pitchFamily="18" charset="0"/>
                <a:cs typeface="Times New Roman" panose="02020603050405020304" pitchFamily="18" charset="0"/>
              </a:rPr>
              <a:t>Papaver</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somniferum</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 </a:t>
            </a:r>
          </a:p>
          <a:p>
            <a:pPr algn="justLow" rtl="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Belong </a:t>
            </a:r>
            <a:r>
              <a:rPr lang="en-US" sz="2400" dirty="0">
                <a:latin typeface="Times New Roman" panose="02020603050405020304" pitchFamily="18" charset="0"/>
                <a:cs typeface="Times New Roman" panose="02020603050405020304" pitchFamily="18" charset="0"/>
              </a:rPr>
              <a:t>to the family </a:t>
            </a:r>
            <a:r>
              <a:rPr lang="en-US" sz="2400" dirty="0" err="1">
                <a:latin typeface="Times New Roman" panose="02020603050405020304" pitchFamily="18" charset="0"/>
                <a:cs typeface="Times New Roman" panose="02020603050405020304" pitchFamily="18" charset="0"/>
              </a:rPr>
              <a:t>Papaveraceae</a:t>
            </a:r>
            <a:r>
              <a:rPr lang="en-US" sz="2400" dirty="0" smtClean="0">
                <a:latin typeface="Times New Roman" panose="02020603050405020304" pitchFamily="18" charset="0"/>
                <a:cs typeface="Times New Roman" panose="02020603050405020304" pitchFamily="18" charset="0"/>
              </a:rPr>
              <a:t>.</a:t>
            </a:r>
          </a:p>
          <a:p>
            <a:pPr algn="justLow" rtl="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9.5-15% of morphine is present in raw opium. </a:t>
            </a:r>
          </a:p>
          <a:p>
            <a:pPr algn="justLow" rtl="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Opium contains about 25 alkaloids included morphine, codeine, </a:t>
            </a:r>
            <a:r>
              <a:rPr lang="en-US" sz="2400" dirty="0" err="1">
                <a:latin typeface="Times New Roman" panose="02020603050405020304" pitchFamily="18" charset="0"/>
                <a:cs typeface="Times New Roman" panose="02020603050405020304" pitchFamily="18" charset="0"/>
              </a:rPr>
              <a:t>thebaine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noscapine</a:t>
            </a:r>
            <a:r>
              <a:rPr lang="en-US" sz="2400" dirty="0" smtClean="0">
                <a:latin typeface="Times New Roman" panose="02020603050405020304" pitchFamily="18" charset="0"/>
                <a:cs typeface="Times New Roman" panose="02020603050405020304" pitchFamily="18" charset="0"/>
              </a:rPr>
              <a:t>, heroin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apo</a:t>
            </a:r>
            <a:r>
              <a:rPr lang="en-US" sz="2400" dirty="0">
                <a:latin typeface="Times New Roman" panose="02020603050405020304" pitchFamily="18" charset="0"/>
                <a:cs typeface="Times New Roman" panose="02020603050405020304" pitchFamily="18" charset="0"/>
              </a:rPr>
              <a:t>- morphine and </a:t>
            </a:r>
            <a:r>
              <a:rPr lang="en-US" sz="2400" dirty="0" err="1">
                <a:latin typeface="Times New Roman" panose="02020603050405020304" pitchFamily="18" charset="0"/>
                <a:cs typeface="Times New Roman" panose="02020603050405020304" pitchFamily="18" charset="0"/>
              </a:rPr>
              <a:t>papaverine</a:t>
            </a:r>
            <a:r>
              <a:rPr lang="en-US" sz="2400" dirty="0">
                <a:latin typeface="Times New Roman" panose="02020603050405020304" pitchFamily="18" charset="0"/>
                <a:cs typeface="Times New Roman" panose="02020603050405020304" pitchFamily="18" charset="0"/>
              </a:rPr>
              <a:t> and this </a:t>
            </a:r>
            <a:r>
              <a:rPr lang="en-US" sz="2400" dirty="0" smtClean="0">
                <a:latin typeface="Times New Roman" panose="02020603050405020304" pitchFamily="18" charset="0"/>
                <a:cs typeface="Times New Roman" panose="02020603050405020304" pitchFamily="18" charset="0"/>
              </a:rPr>
              <a:t>are </a:t>
            </a:r>
            <a:r>
              <a:rPr lang="en-US" sz="2400" dirty="0">
                <a:latin typeface="Times New Roman" panose="02020603050405020304" pitchFamily="18" charset="0"/>
                <a:cs typeface="Times New Roman" panose="02020603050405020304" pitchFamily="18" charset="0"/>
              </a:rPr>
              <a:t>important alkaloids</a:t>
            </a:r>
            <a:r>
              <a:rPr lang="en-US" sz="2400" dirty="0" smtClean="0">
                <a:latin typeface="Times New Roman" panose="02020603050405020304" pitchFamily="18" charset="0"/>
                <a:cs typeface="Times New Roman" panose="02020603050405020304" pitchFamily="18" charset="0"/>
              </a:rPr>
              <a:t>.</a:t>
            </a:r>
          </a:p>
          <a:p>
            <a:pPr algn="justLow" rtl="0">
              <a:buFont typeface="Wingdings" panose="05000000000000000000" pitchFamily="2" charset="2"/>
              <a:buChar char="v"/>
            </a:pPr>
            <a:endParaRPr lang="ar-IQ" sz="2400" dirty="0">
              <a:latin typeface="Times New Roman" panose="02020603050405020304" pitchFamily="18" charset="0"/>
              <a:cs typeface="Times New Roman" panose="02020603050405020304" pitchFamily="18" charset="0"/>
            </a:endParaRPr>
          </a:p>
        </p:txBody>
      </p:sp>
      <p:pic>
        <p:nvPicPr>
          <p:cNvPr id="4" name="صورة 3"/>
          <p:cNvPicPr/>
          <p:nvPr/>
        </p:nvPicPr>
        <p:blipFill rotWithShape="1">
          <a:blip r:embed="rId2">
            <a:extLst>
              <a:ext uri="{28A0092B-C50C-407E-A947-70E740481C1C}">
                <a14:useLocalDpi xmlns:a14="http://schemas.microsoft.com/office/drawing/2010/main" val="0"/>
              </a:ext>
            </a:extLst>
          </a:blip>
          <a:srcRect l="4500" t="32905" r="54833" b="12253"/>
          <a:stretch/>
        </p:blipFill>
        <p:spPr bwMode="auto">
          <a:xfrm>
            <a:off x="677333" y="4440235"/>
            <a:ext cx="2654917" cy="2280603"/>
          </a:xfrm>
          <a:prstGeom prst="rect">
            <a:avLst/>
          </a:prstGeom>
          <a:ln>
            <a:noFill/>
          </a:ln>
          <a:extLst>
            <a:ext uri="{53640926-AAD7-44D8-BBD7-CCE9431645EC}">
              <a14:shadowObscured xmlns:a14="http://schemas.microsoft.com/office/drawing/2010/main"/>
            </a:ext>
          </a:extLst>
        </p:spPr>
      </p:pic>
      <p:pic>
        <p:nvPicPr>
          <p:cNvPr id="5" name="صورة 4"/>
          <p:cNvPicPr/>
          <p:nvPr/>
        </p:nvPicPr>
        <p:blipFill rotWithShape="1">
          <a:blip r:embed="rId3">
            <a:extLst>
              <a:ext uri="{28A0092B-C50C-407E-A947-70E740481C1C}">
                <a14:useLocalDpi xmlns:a14="http://schemas.microsoft.com/office/drawing/2010/main" val="0"/>
              </a:ext>
            </a:extLst>
          </a:blip>
          <a:srcRect l="16333" t="34091" r="67000" b="19960"/>
          <a:stretch/>
        </p:blipFill>
        <p:spPr bwMode="auto">
          <a:xfrm>
            <a:off x="4206529" y="4440236"/>
            <a:ext cx="1981008" cy="2417764"/>
          </a:xfrm>
          <a:prstGeom prst="rect">
            <a:avLst/>
          </a:prstGeom>
          <a:ln>
            <a:noFill/>
          </a:ln>
          <a:extLst>
            <a:ext uri="{53640926-AAD7-44D8-BBD7-CCE9431645EC}">
              <a14:shadowObscured xmlns:a14="http://schemas.microsoft.com/office/drawing/2010/main"/>
            </a:ext>
          </a:extLst>
        </p:spPr>
      </p:pic>
      <p:pic>
        <p:nvPicPr>
          <p:cNvPr id="6" name="صورة 5"/>
          <p:cNvPicPr/>
          <p:nvPr/>
        </p:nvPicPr>
        <p:blipFill rotWithShape="1">
          <a:blip r:embed="rId4">
            <a:extLst>
              <a:ext uri="{28A0092B-C50C-407E-A947-70E740481C1C}">
                <a14:useLocalDpi xmlns:a14="http://schemas.microsoft.com/office/drawing/2010/main" val="0"/>
              </a:ext>
            </a:extLst>
          </a:blip>
          <a:srcRect l="24500" t="48913" r="58834" b="16107"/>
          <a:stretch/>
        </p:blipFill>
        <p:spPr bwMode="auto">
          <a:xfrm>
            <a:off x="6766560" y="4440236"/>
            <a:ext cx="2507443" cy="22806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417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704850"/>
          </a:xfrm>
        </p:spPr>
        <p:txBody>
          <a:bodyPr/>
          <a:lstStyle/>
          <a:p>
            <a:r>
              <a:rPr lang="en-US" b="1">
                <a:latin typeface="Times New Roman" panose="02020603050405020304" pitchFamily="18" charset="0"/>
                <a:cs typeface="Times New Roman" panose="02020603050405020304" pitchFamily="18" charset="0"/>
              </a:rPr>
              <a:t>Harvesting opium </a:t>
            </a:r>
            <a:r>
              <a:rPr lang="en-US" b="1" smtClean="0">
                <a:latin typeface="Times New Roman" panose="02020603050405020304" pitchFamily="18" charset="0"/>
                <a:cs typeface="Times New Roman" panose="02020603050405020304" pitchFamily="18" charset="0"/>
              </a:rPr>
              <a:t>poppies</a:t>
            </a:r>
            <a:endParaRPr lang="ar-IQ" b="1"/>
          </a:p>
        </p:txBody>
      </p:sp>
      <p:sp>
        <p:nvSpPr>
          <p:cNvPr id="5" name="عنصر نائب للمحتوى 4"/>
          <p:cNvSpPr>
            <a:spLocks noGrp="1"/>
          </p:cNvSpPr>
          <p:nvPr>
            <p:ph idx="1"/>
          </p:nvPr>
        </p:nvSpPr>
        <p:spPr>
          <a:xfrm>
            <a:off x="551604" y="1429069"/>
            <a:ext cx="9426786" cy="5337491"/>
          </a:xfrm>
        </p:spPr>
        <p:txBody>
          <a:bodyPr/>
          <a:lstStyle/>
          <a:p>
            <a:pPr algn="justLow" rtl="0"/>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the flower petals were fallen off, after 10 days and before the maturity of the capsule, the capsule cut or scored by knife, this process done in the afternoon.  The opium latex oozes through these cuts and in the next day the capsules latex are collected. </a:t>
            </a:r>
          </a:p>
          <a:p>
            <a:pPr marL="0" indent="0" algn="justLow" rtl="0">
              <a:buNone/>
            </a:pPr>
            <a:r>
              <a:rPr lang="en-US" sz="2400" dirty="0">
                <a:latin typeface="Times New Roman" panose="02020603050405020304" pitchFamily="18" charset="0"/>
                <a:cs typeface="Times New Roman" panose="02020603050405020304" pitchFamily="18" charset="0"/>
              </a:rPr>
              <a:t> </a:t>
            </a:r>
            <a:endParaRPr lang="ar-IQ" sz="2400" dirty="0">
              <a:latin typeface="Times New Roman" panose="02020603050405020304" pitchFamily="18" charset="0"/>
              <a:cs typeface="Times New Roman" panose="02020603050405020304" pitchFamily="18" charset="0"/>
            </a:endParaRPr>
          </a:p>
        </p:txBody>
      </p:sp>
      <p:pic>
        <p:nvPicPr>
          <p:cNvPr id="6" name="Picture 2" descr="C:\Users\ENVY\Desktop\My lectuers\pics 4 my lectures\2011-0016_08_pharmacognosy_2 (1).png"/>
          <p:cNvPicPr/>
          <p:nvPr/>
        </p:nvPicPr>
        <p:blipFill>
          <a:blip r:embed="rId2">
            <a:extLst>
              <a:ext uri="{28A0092B-C50C-407E-A947-70E740481C1C}">
                <a14:useLocalDpi xmlns:a14="http://schemas.microsoft.com/office/drawing/2010/main" val="0"/>
              </a:ext>
            </a:extLst>
          </a:blip>
          <a:srcRect/>
          <a:stretch>
            <a:fillRect/>
          </a:stretch>
        </p:blipFill>
        <p:spPr bwMode="auto">
          <a:xfrm>
            <a:off x="1705292" y="3308667"/>
            <a:ext cx="5398135" cy="3349625"/>
          </a:xfrm>
          <a:prstGeom prst="rect">
            <a:avLst/>
          </a:prstGeom>
          <a:noFill/>
          <a:ln w="9525">
            <a:noFill/>
            <a:miter lim="800000"/>
            <a:headEnd/>
            <a:tailEnd/>
          </a:ln>
        </p:spPr>
      </p:pic>
      <p:pic>
        <p:nvPicPr>
          <p:cNvPr id="7" name="Picture 3" descr="http://chemed.chem.purdue.edu/genchem/topicreview/bp/2organic/graphics/71.gif"/>
          <p:cNvPicPr/>
          <p:nvPr/>
        </p:nvPicPr>
        <p:blipFill>
          <a:blip r:embed="rId3"/>
          <a:srcRect/>
          <a:stretch>
            <a:fillRect/>
          </a:stretch>
        </p:blipFill>
        <p:spPr bwMode="auto">
          <a:xfrm>
            <a:off x="5551293" y="4845870"/>
            <a:ext cx="1194435" cy="1242060"/>
          </a:xfrm>
          <a:prstGeom prst="rect">
            <a:avLst/>
          </a:prstGeom>
          <a:noFill/>
          <a:ln w="9525">
            <a:noFill/>
            <a:miter lim="800000"/>
            <a:headEnd/>
            <a:tailEnd/>
          </a:ln>
        </p:spPr>
      </p:pic>
      <p:sp>
        <p:nvSpPr>
          <p:cNvPr id="8" name="مستطيل 7"/>
          <p:cNvSpPr/>
          <p:nvPr/>
        </p:nvSpPr>
        <p:spPr>
          <a:xfrm>
            <a:off x="5862213" y="6371290"/>
            <a:ext cx="572593" cy="287002"/>
          </a:xfrm>
          <a:prstGeom prst="rect">
            <a:avLst/>
          </a:prstGeom>
        </p:spPr>
        <p:txBody>
          <a:bodyPr wrap="none">
            <a:spAutoFit/>
          </a:bodyPr>
          <a:lstStyle/>
          <a:p>
            <a:pPr>
              <a:lnSpc>
                <a:spcPct val="115000"/>
              </a:lnSpc>
              <a:spcAft>
                <a:spcPts val="1000"/>
              </a:spcAft>
            </a:pPr>
            <a:r>
              <a:rPr lang="en-US" sz="1100" dirty="0">
                <a:latin typeface="Calibri" panose="020F0502020204030204" pitchFamily="34" charset="0"/>
                <a:ea typeface="Calibri" panose="020F0502020204030204" pitchFamily="34" charset="0"/>
                <a:cs typeface="Arial" panose="020B0604020202020204" pitchFamily="34" charset="0"/>
              </a:rPr>
              <a:t>Heroin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878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773430"/>
          </a:xfrm>
        </p:spPr>
        <p:txBody>
          <a:bodyPr/>
          <a:lstStyle/>
          <a:p>
            <a:r>
              <a:rPr lang="en-US" b="1">
                <a:latin typeface="Times New Roman" panose="02020603050405020304" pitchFamily="18" charset="0"/>
                <a:cs typeface="Times New Roman" panose="02020603050405020304" pitchFamily="18" charset="0"/>
              </a:rPr>
              <a:t>Uses of Opium alkaloids</a:t>
            </a:r>
            <a:endParaRPr lang="ar-IQ" b="1"/>
          </a:p>
        </p:txBody>
      </p:sp>
      <p:sp>
        <p:nvSpPr>
          <p:cNvPr id="3" name="عنصر نائب للمحتوى 2"/>
          <p:cNvSpPr>
            <a:spLocks noGrp="1"/>
          </p:cNvSpPr>
          <p:nvPr>
            <p:ph idx="1"/>
          </p:nvPr>
        </p:nvSpPr>
        <p:spPr>
          <a:xfrm>
            <a:off x="471594" y="1383030"/>
            <a:ext cx="8596668" cy="5234940"/>
          </a:xfrm>
        </p:spPr>
        <p:txBody>
          <a:bodyPr>
            <a:normAutofit fontScale="92500" lnSpcReduction="10000"/>
          </a:bodyPr>
          <a:lstStyle/>
          <a:p>
            <a:pPr algn="justLow" rtl="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Morphine:</a:t>
            </a:r>
            <a:r>
              <a:rPr lang="en-US" sz="2800" dirty="0">
                <a:latin typeface="Times New Roman" panose="02020603050405020304" pitchFamily="18" charset="0"/>
                <a:cs typeface="Times New Roman" panose="02020603050405020304" pitchFamily="18" charset="0"/>
              </a:rPr>
              <a:t> causes depression action on central nervous system, due to narcotic principle. It is also used as sedative, analgesic, hypnotic and anti-spasmodic drug.</a:t>
            </a:r>
          </a:p>
          <a:p>
            <a:pPr algn="justLow" rtl="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Codeine:</a:t>
            </a:r>
            <a:r>
              <a:rPr lang="en-US" sz="2800" dirty="0">
                <a:latin typeface="Times New Roman" panose="02020603050405020304" pitchFamily="18" charset="0"/>
                <a:cs typeface="Times New Roman" panose="02020603050405020304" pitchFamily="18" charset="0"/>
              </a:rPr>
              <a:t> it less sedative than morphine and useful in cough preparations. Regular uses of code. also produce constipation. </a:t>
            </a:r>
          </a:p>
          <a:p>
            <a:pPr algn="justLow" rtl="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Papaverine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useful in muscular spasms as smooth muscle relaxant action.</a:t>
            </a:r>
          </a:p>
          <a:p>
            <a:pPr algn="justLow" rtl="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Noscapine</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is a non-narcotic compound and useful as anti-</a:t>
            </a:r>
            <a:r>
              <a:rPr lang="en-US" sz="2800" dirty="0" err="1">
                <a:latin typeface="Times New Roman" panose="02020603050405020304" pitchFamily="18" charset="0"/>
                <a:cs typeface="Times New Roman" panose="02020603050405020304" pitchFamily="18" charset="0"/>
              </a:rPr>
              <a:t>tussive</a:t>
            </a:r>
            <a:r>
              <a:rPr lang="en-US" sz="2800" dirty="0">
                <a:latin typeface="Times New Roman" panose="02020603050405020304" pitchFamily="18" charset="0"/>
                <a:cs typeface="Times New Roman" panose="02020603050405020304" pitchFamily="18" charset="0"/>
              </a:rPr>
              <a:t> agent.</a:t>
            </a:r>
          </a:p>
          <a:p>
            <a:pPr algn="justLow" rtl="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Morphine and heroin</a:t>
            </a:r>
            <a:r>
              <a:rPr lang="en-US" sz="2800" dirty="0">
                <a:latin typeface="Times New Roman" panose="02020603050405020304" pitchFamily="18" charset="0"/>
                <a:cs typeface="Times New Roman" panose="02020603050405020304" pitchFamily="18" charset="0"/>
              </a:rPr>
              <a:t> cause drug addiction in which heroin is more dangerous drug.</a:t>
            </a:r>
          </a:p>
          <a:p>
            <a:pPr algn="justLow" rtl="0">
              <a:buFont typeface="Wingdings" panose="05000000000000000000" pitchFamily="2" charset="2"/>
              <a:buChar char="v"/>
            </a:pP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79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693420"/>
          </a:xfrm>
        </p:spPr>
        <p:txBody>
          <a:bodyPr>
            <a:noAutofit/>
          </a:bodyPr>
          <a:lstStyle/>
          <a:p>
            <a:r>
              <a:rPr lang="en-US" b="1">
                <a:latin typeface="Times New Roman" panose="02020603050405020304" pitchFamily="18" charset="0"/>
                <a:cs typeface="Times New Roman" panose="02020603050405020304" pitchFamily="18" charset="0"/>
              </a:rPr>
              <a:t>How is morphine work?</a:t>
            </a:r>
            <a:br>
              <a:rPr lang="en-US" b="1">
                <a:latin typeface="Times New Roman" panose="02020603050405020304" pitchFamily="18" charset="0"/>
                <a:cs typeface="Times New Roman" panose="02020603050405020304" pitchFamily="18" charset="0"/>
              </a:rPr>
            </a:br>
            <a:endParaRPr lang="ar-IQ" b="1"/>
          </a:p>
        </p:txBody>
      </p:sp>
      <p:sp>
        <p:nvSpPr>
          <p:cNvPr id="3" name="عنصر نائب للمحتوى 2"/>
          <p:cNvSpPr>
            <a:spLocks noGrp="1"/>
          </p:cNvSpPr>
          <p:nvPr>
            <p:ph idx="1"/>
          </p:nvPr>
        </p:nvSpPr>
        <p:spPr>
          <a:xfrm>
            <a:off x="677334" y="1623061"/>
            <a:ext cx="8596668" cy="4624042"/>
          </a:xfrm>
        </p:spPr>
        <p:txBody>
          <a:bodyPr>
            <a:normAutofit/>
          </a:bodyPr>
          <a:lstStyle/>
          <a:p>
            <a:pPr algn="justLow" rtl="0"/>
            <a:r>
              <a:rPr lang="en-US" sz="2400" dirty="0" smtClean="0">
                <a:latin typeface="Times New Roman" panose="02020603050405020304" pitchFamily="18" charset="0"/>
                <a:cs typeface="Times New Roman" panose="02020603050405020304" pitchFamily="18" charset="0"/>
              </a:rPr>
              <a:t>Morphine </a:t>
            </a:r>
            <a:r>
              <a:rPr lang="en-US" sz="2400" dirty="0">
                <a:latin typeface="Times New Roman" panose="02020603050405020304" pitchFamily="18" charset="0"/>
                <a:cs typeface="Times New Roman" panose="02020603050405020304" pitchFamily="18" charset="0"/>
              </a:rPr>
              <a:t>is one of the most famous painkillers</a:t>
            </a:r>
            <a:r>
              <a:rPr lang="en-US" sz="2400" dirty="0" smtClean="0">
                <a:latin typeface="Times New Roman" panose="02020603050405020304" pitchFamily="18" charset="0"/>
                <a:cs typeface="Times New Roman" panose="02020603050405020304" pitchFamily="18" charset="0"/>
              </a:rPr>
              <a:t>.</a:t>
            </a:r>
          </a:p>
          <a:p>
            <a:pPr algn="justLow"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It's an opioid drug, which has been used socially and in medicine thousands of years</a:t>
            </a:r>
            <a:r>
              <a:rPr lang="en-US" sz="2400" dirty="0" smtClean="0">
                <a:latin typeface="Times New Roman" panose="02020603050405020304" pitchFamily="18" charset="0"/>
                <a:cs typeface="Times New Roman" panose="02020603050405020304" pitchFamily="18" charset="0"/>
              </a:rPr>
              <a:t>.</a:t>
            </a:r>
          </a:p>
          <a:p>
            <a:pPr algn="justLow"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These drugs bind to the opioid receptors which are on the surfaces of nerve cells in the brain and spinal cord.  </a:t>
            </a:r>
            <a:endParaRPr lang="en-US" sz="2400" dirty="0" smtClean="0">
              <a:latin typeface="Times New Roman" panose="02020603050405020304" pitchFamily="18" charset="0"/>
              <a:cs typeface="Times New Roman" panose="02020603050405020304" pitchFamily="18" charset="0"/>
            </a:endParaRPr>
          </a:p>
          <a:p>
            <a:pPr algn="justLow" rtl="0">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Morphine receptors are also found on nerves all over the body. To cite on example, the nerves that supply the muscles in the gut are slowed down by morphine; this can cause severe constipation, which patients taking opioid drugs need to be made aware of.</a:t>
            </a:r>
          </a:p>
          <a:p>
            <a:pPr algn="l" rtl="0"/>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5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830580"/>
          </a:xfrm>
        </p:spPr>
        <p:txBody>
          <a:bodyPr>
            <a:normAutofit fontScale="90000"/>
          </a:bodyPr>
          <a:lstStyle/>
          <a:p>
            <a:r>
              <a:rPr lang="en-US" sz="4000" b="1">
                <a:latin typeface="Times New Roman" panose="02020603050405020304" pitchFamily="18" charset="0"/>
                <a:cs typeface="Times New Roman" panose="02020603050405020304" pitchFamily="18" charset="0"/>
              </a:rPr>
              <a:t>Opium alkaloids </a:t>
            </a:r>
            <a:r>
              <a:rPr lang="en-US" sz="4000" b="1" smtClean="0">
                <a:latin typeface="Times New Roman" panose="02020603050405020304" pitchFamily="18" charset="0"/>
                <a:cs typeface="Times New Roman" panose="02020603050405020304" pitchFamily="18" charset="0"/>
              </a:rPr>
              <a:t>proprieties</a:t>
            </a:r>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endParaRPr lang="ar-IQ"/>
          </a:p>
        </p:txBody>
      </p:sp>
      <p:sp>
        <p:nvSpPr>
          <p:cNvPr id="3" name="عنصر نائب للمحتوى 2"/>
          <p:cNvSpPr>
            <a:spLocks noGrp="1"/>
          </p:cNvSpPr>
          <p:nvPr>
            <p:ph idx="1"/>
          </p:nvPr>
        </p:nvSpPr>
        <p:spPr>
          <a:xfrm>
            <a:off x="585894" y="1783080"/>
            <a:ext cx="8596668" cy="4914900"/>
          </a:xfrm>
        </p:spPr>
        <p:txBody>
          <a:bodyPr>
            <a:normAutofit/>
          </a:bodyPr>
          <a:lstStyle/>
          <a:p>
            <a:pPr algn="l" rtl="0"/>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Morphine (the free base) is only sparingly soluble in chloroform and insoluble in ether or benzene. </a:t>
            </a:r>
          </a:p>
          <a:p>
            <a:pPr algn="l" rtl="0"/>
            <a:r>
              <a:rPr lang="en-US" sz="2400" dirty="0">
                <a:latin typeface="Times New Roman" panose="02020603050405020304" pitchFamily="18" charset="0"/>
                <a:cs typeface="Times New Roman" panose="02020603050405020304" pitchFamily="18" charset="0"/>
              </a:rPr>
              <a:t>2-	Codeine like morphine in its action, but it much weaker. Soluble in alcohol (2ml/1gm) and water </a:t>
            </a:r>
            <a:r>
              <a:rPr lang="en-US" sz="2400" dirty="0" smtClean="0">
                <a:latin typeface="Times New Roman" panose="02020603050405020304" pitchFamily="18" charset="0"/>
                <a:cs typeface="Times New Roman" panose="02020603050405020304" pitchFamily="18" charset="0"/>
              </a:rPr>
              <a:t>(120ml/1gm</a:t>
            </a:r>
            <a:r>
              <a:rPr lang="en-US" sz="2400" dirty="0">
                <a:latin typeface="Times New Roman" panose="02020603050405020304" pitchFamily="18" charset="0"/>
                <a:cs typeface="Times New Roman" panose="02020603050405020304" pitchFamily="18" charset="0"/>
              </a:rPr>
              <a:t>) and very soluble in chloroform (</a:t>
            </a:r>
            <a:r>
              <a:rPr lang="en-US" sz="2400" dirty="0" smtClean="0">
                <a:latin typeface="Times New Roman" panose="02020603050405020304" pitchFamily="18" charset="0"/>
                <a:cs typeface="Times New Roman" panose="02020603050405020304" pitchFamily="18" charset="0"/>
              </a:rPr>
              <a:t>0.5ml/1 </a:t>
            </a:r>
            <a:r>
              <a:rPr lang="en-US" sz="2400" dirty="0" err="1">
                <a:latin typeface="Times New Roman" panose="02020603050405020304" pitchFamily="18" charset="0"/>
                <a:cs typeface="Times New Roman" panose="02020603050405020304" pitchFamily="18" charset="0"/>
              </a:rPr>
              <a:t>gm</a:t>
            </a:r>
            <a:r>
              <a:rPr lang="en-US" sz="2400" dirty="0">
                <a:latin typeface="Times New Roman" panose="02020603050405020304" pitchFamily="18" charset="0"/>
                <a:cs typeface="Times New Roman" panose="02020603050405020304" pitchFamily="18" charset="0"/>
              </a:rPr>
              <a:t>). </a:t>
            </a:r>
          </a:p>
          <a:p>
            <a:pPr algn="l" rtl="0"/>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Noscapine</a:t>
            </a:r>
            <a:r>
              <a:rPr lang="en-US" sz="2400" dirty="0">
                <a:latin typeface="Times New Roman" panose="02020603050405020304" pitchFamily="18" charset="0"/>
                <a:cs typeface="Times New Roman" panose="02020603050405020304" pitchFamily="18" charset="0"/>
              </a:rPr>
              <a:t> is insoluble in water, sparingly soluble in cold alcohol, it is insoluble in cold alkali but soluble in hot alkali.</a:t>
            </a:r>
          </a:p>
          <a:p>
            <a:pPr algn="l" rtl="0"/>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Papaverine</a:t>
            </a:r>
            <a:r>
              <a:rPr lang="en-US" sz="2400" dirty="0">
                <a:latin typeface="Times New Roman" panose="02020603050405020304" pitchFamily="18" charset="0"/>
                <a:cs typeface="Times New Roman" panose="02020603050405020304" pitchFamily="18" charset="0"/>
              </a:rPr>
              <a:t> insoluble in water, slightly soluble in cold alcohol.</a:t>
            </a:r>
          </a:p>
          <a:p>
            <a:pPr algn="l" rtl="0"/>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30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350" y="278130"/>
            <a:ext cx="8622492" cy="739140"/>
          </a:xfrm>
        </p:spPr>
        <p:txBody>
          <a:bodyPr>
            <a:noAutofit/>
          </a:bodyPr>
          <a:lstStyle/>
          <a:p>
            <a:r>
              <a:rPr lang="en-US" b="1">
                <a:latin typeface="Times New Roman" panose="02020603050405020304" pitchFamily="18" charset="0"/>
                <a:cs typeface="Times New Roman" panose="02020603050405020304" pitchFamily="18" charset="0"/>
              </a:rPr>
              <a:t>Procedure:</a:t>
            </a:r>
            <a:br>
              <a:rPr lang="en-US" b="1">
                <a:latin typeface="Times New Roman" panose="02020603050405020304" pitchFamily="18" charset="0"/>
                <a:cs typeface="Times New Roman" panose="02020603050405020304" pitchFamily="18" charset="0"/>
              </a:rPr>
            </a:br>
            <a:endParaRPr lang="ar-IQ" b="1">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331470" y="1017271"/>
            <a:ext cx="9624060" cy="5840730"/>
          </a:xfrm>
        </p:spPr>
        <p:txBody>
          <a:bodyPr>
            <a:normAutofit/>
          </a:bodyPr>
          <a:lstStyle/>
          <a:p>
            <a:pPr algn="l" rtl="0"/>
            <a:r>
              <a:rPr lang="en-US" sz="2000" dirty="0" smtClean="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Take 5 </a:t>
            </a:r>
            <a:r>
              <a:rPr lang="en-US" sz="2400" dirty="0" err="1">
                <a:latin typeface="Times New Roman" panose="02020603050405020304" pitchFamily="18" charset="0"/>
                <a:cs typeface="Times New Roman" panose="02020603050405020304" pitchFamily="18" charset="0"/>
              </a:rPr>
              <a:t>gm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plant and put it in beaker with 200 ml of acidic alcohol (methanol 20%+ HCL + water). </a:t>
            </a:r>
          </a:p>
          <a:p>
            <a:pPr algn="l" rtl="0"/>
            <a:r>
              <a:rPr lang="en-US" sz="2400" dirty="0">
                <a:latin typeface="Times New Roman" panose="02020603050405020304" pitchFamily="18" charset="0"/>
                <a:cs typeface="Times New Roman" panose="02020603050405020304" pitchFamily="18" charset="0"/>
              </a:rPr>
              <a:t>2-	String for 24 h. overnight.</a:t>
            </a:r>
          </a:p>
          <a:p>
            <a:pPr algn="l" rtl="0"/>
            <a:r>
              <a:rPr lang="en-US" sz="2400" dirty="0">
                <a:latin typeface="Times New Roman" panose="02020603050405020304" pitchFamily="18" charset="0"/>
                <a:cs typeface="Times New Roman" panose="02020603050405020304" pitchFamily="18" charset="0"/>
              </a:rPr>
              <a:t>3-	Filter the extraction, take the filtration.</a:t>
            </a:r>
          </a:p>
          <a:p>
            <a:pPr algn="l" rtl="0"/>
            <a:r>
              <a:rPr lang="en-US" sz="2400" dirty="0">
                <a:latin typeface="Times New Roman" panose="02020603050405020304" pitchFamily="18" charset="0"/>
                <a:cs typeface="Times New Roman" panose="02020603050405020304" pitchFamily="18" charset="0"/>
              </a:rPr>
              <a:t>4-	Add NH3 to 50 ml of extract until the pH become 10-11. </a:t>
            </a:r>
          </a:p>
          <a:p>
            <a:pPr algn="l" rtl="0"/>
            <a:r>
              <a:rPr lang="en-US" sz="2400" dirty="0">
                <a:latin typeface="Times New Roman" panose="02020603050405020304" pitchFamily="18" charset="0"/>
                <a:cs typeface="Times New Roman" panose="02020603050405020304" pitchFamily="18" charset="0"/>
              </a:rPr>
              <a:t>5-	We will note the p.p. in the extract. </a:t>
            </a:r>
          </a:p>
          <a:p>
            <a:pPr algn="l" rtl="0"/>
            <a:r>
              <a:rPr lang="en-US" sz="2400" dirty="0">
                <a:latin typeface="Times New Roman" panose="02020603050405020304" pitchFamily="18" charset="0"/>
                <a:cs typeface="Times New Roman" panose="02020603050405020304" pitchFamily="18" charset="0"/>
              </a:rPr>
              <a:t>6-	Detected the extraction by use </a:t>
            </a:r>
            <a:r>
              <a:rPr lang="en-US" sz="2400" dirty="0" err="1">
                <a:latin typeface="Times New Roman" panose="02020603050405020304" pitchFamily="18" charset="0"/>
                <a:cs typeface="Times New Roman" panose="02020603050405020304" pitchFamily="18" charset="0"/>
              </a:rPr>
              <a:t>Dragendroff</a:t>
            </a:r>
            <a:r>
              <a:rPr lang="en-US" sz="2400" dirty="0">
                <a:latin typeface="Times New Roman" panose="02020603050405020304" pitchFamily="18" charset="0"/>
                <a:cs typeface="Times New Roman" panose="02020603050405020304" pitchFamily="18" charset="0"/>
              </a:rPr>
              <a:t> reagent.</a:t>
            </a:r>
          </a:p>
          <a:p>
            <a:pPr algn="l" rtl="0"/>
            <a:r>
              <a:rPr lang="en-US" sz="2400" dirty="0">
                <a:latin typeface="Times New Roman" panose="02020603050405020304" pitchFamily="18" charset="0"/>
                <a:cs typeface="Times New Roman" panose="02020603050405020304" pitchFamily="18" charset="0"/>
              </a:rPr>
              <a:t>7-	Filter the extraction </a:t>
            </a:r>
          </a:p>
          <a:p>
            <a:pPr algn="l" rtl="0"/>
            <a:r>
              <a:rPr lang="en-US" sz="2400" dirty="0">
                <a:latin typeface="Times New Roman" panose="02020603050405020304" pitchFamily="18" charset="0"/>
                <a:cs typeface="Times New Roman" panose="02020603050405020304" pitchFamily="18" charset="0"/>
              </a:rPr>
              <a:t>8-	The precipitate contain </a:t>
            </a:r>
            <a:r>
              <a:rPr lang="en-US" sz="2400" dirty="0" err="1">
                <a:latin typeface="Times New Roman" panose="02020603050405020304" pitchFamily="18" charset="0"/>
                <a:cs typeface="Times New Roman" panose="02020603050405020304" pitchFamily="18" charset="0"/>
              </a:rPr>
              <a:t>noscapine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papaverine</a:t>
            </a:r>
            <a:r>
              <a:rPr lang="en-US" sz="2400" dirty="0">
                <a:latin typeface="Times New Roman" panose="02020603050405020304" pitchFamily="18" charset="0"/>
                <a:cs typeface="Times New Roman" panose="02020603050405020304" pitchFamily="18" charset="0"/>
              </a:rPr>
              <a:t> and </a:t>
            </a:r>
            <a:r>
              <a:rPr lang="en-US" sz="2400" dirty="0" err="1" smtClean="0">
                <a:latin typeface="Times New Roman" panose="02020603050405020304" pitchFamily="18" charset="0"/>
                <a:cs typeface="Times New Roman" panose="02020603050405020304" pitchFamily="18" charset="0"/>
              </a:rPr>
              <a:t>thebaine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9-	The </a:t>
            </a:r>
            <a:r>
              <a:rPr lang="en-US" sz="2400" dirty="0" err="1">
                <a:latin typeface="Times New Roman" panose="02020603050405020304" pitchFamily="18" charset="0"/>
                <a:cs typeface="Times New Roman" panose="02020603050405020304" pitchFamily="18" charset="0"/>
              </a:rPr>
              <a:t>alklin</a:t>
            </a:r>
            <a:r>
              <a:rPr lang="en-US" sz="2400" dirty="0">
                <a:latin typeface="Times New Roman" panose="02020603050405020304" pitchFamily="18" charset="0"/>
                <a:cs typeface="Times New Roman" panose="02020603050405020304" pitchFamily="18" charset="0"/>
              </a:rPr>
              <a:t> solution contain </a:t>
            </a:r>
            <a:r>
              <a:rPr lang="en-US" sz="2400" dirty="0" err="1">
                <a:latin typeface="Times New Roman" panose="02020603050405020304" pitchFamily="18" charset="0"/>
                <a:cs typeface="Times New Roman" panose="02020603050405020304" pitchFamily="18" charset="0"/>
              </a:rPr>
              <a:t>codaine</a:t>
            </a:r>
            <a:r>
              <a:rPr lang="en-US" sz="2400" dirty="0">
                <a:latin typeface="Times New Roman" panose="02020603050405020304" pitchFamily="18" charset="0"/>
                <a:cs typeface="Times New Roman" panose="02020603050405020304" pitchFamily="18" charset="0"/>
              </a:rPr>
              <a:t> and morphine. </a:t>
            </a:r>
          </a:p>
          <a:p>
            <a:pPr algn="l" rtl="0"/>
            <a:r>
              <a:rPr lang="en-US" sz="2400" dirty="0">
                <a:latin typeface="Times New Roman" panose="02020603050405020304" pitchFamily="18" charset="0"/>
                <a:cs typeface="Times New Roman" panose="02020603050405020304" pitchFamily="18" charset="0"/>
              </a:rPr>
              <a:t>10-	Put the sol. In S.F. and add chloroform 10 ml to it, the morphine will be in the aqueous layer and codeine in organic layer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913074"/>
      </p:ext>
    </p:extLst>
  </p:cSld>
  <p:clrMapOvr>
    <a:masterClrMapping/>
  </p:clrMapOvr>
</p:sld>
</file>

<file path=ppt/theme/theme1.xml><?xml version="1.0" encoding="utf-8"?>
<a:theme xmlns:a="http://schemas.openxmlformats.org/drawingml/2006/main" name="واجهة">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TotalTime>
  <Words>236</Words>
  <Application>Microsoft Office PowerPoint</Application>
  <PresentationFormat>ملء الشاشة</PresentationFormat>
  <Paragraphs>37</Paragraphs>
  <Slides>7</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7</vt:i4>
      </vt:variant>
    </vt:vector>
  </HeadingPairs>
  <TitlesOfParts>
    <vt:vector size="15" baseType="lpstr">
      <vt:lpstr>Arial</vt:lpstr>
      <vt:lpstr>Calibri</vt:lpstr>
      <vt:lpstr>Tahoma</vt:lpstr>
      <vt:lpstr>Times New Roman</vt:lpstr>
      <vt:lpstr>Trebuchet MS</vt:lpstr>
      <vt:lpstr>Wingdings</vt:lpstr>
      <vt:lpstr>Wingdings 3</vt:lpstr>
      <vt:lpstr>واجهة</vt:lpstr>
      <vt:lpstr>opium alkaloids </vt:lpstr>
      <vt:lpstr>Opium</vt:lpstr>
      <vt:lpstr>Harvesting opium poppies</vt:lpstr>
      <vt:lpstr>Uses of Opium alkaloids</vt:lpstr>
      <vt:lpstr>How is morphine work? </vt:lpstr>
      <vt:lpstr>Opium alkaloids proprieties </vt:lpstr>
      <vt:lpstr>Procedure: </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opium alkaloids</dc:title>
  <dc:creator>حساب Microsoft</dc:creator>
  <cp:lastModifiedBy>حساب Microsoft</cp:lastModifiedBy>
  <cp:revision>8</cp:revision>
  <dcterms:created xsi:type="dcterms:W3CDTF">2023-03-11T23:01:49Z</dcterms:created>
  <dcterms:modified xsi:type="dcterms:W3CDTF">2023-03-16T21:54:48Z</dcterms:modified>
</cp:coreProperties>
</file>